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Nuni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5EF7187-CBF4-4935-BFBC-2BD5A9481050}">
  <a:tblStyle styleId="{25EF7187-CBF4-4935-BFBC-2BD5A948105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295E6D2-BF9B-4B77-BAFC-0A21E1F0295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academica, administativa, logros y actividades a destacar.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0b67a24af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Andrea</a:t>
            </a:r>
            <a:endParaRPr/>
          </a:p>
        </p:txBody>
      </p:sp>
      <p:sp>
        <p:nvSpPr>
          <p:cNvPr id="172" name="Google Shape;172;g60b67a24af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0b67a24af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Marvin</a:t>
            </a:r>
            <a:endParaRPr/>
          </a:p>
        </p:txBody>
      </p:sp>
      <p:sp>
        <p:nvSpPr>
          <p:cNvPr id="179" name="Google Shape;179;g60b67a24af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0b67a24af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Miguel</a:t>
            </a:r>
            <a:endParaRPr/>
          </a:p>
        </p:txBody>
      </p:sp>
      <p:sp>
        <p:nvSpPr>
          <p:cNvPr id="186" name="Google Shape;186;g60b67a24af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0b67a24af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Miguel</a:t>
            </a:r>
            <a:endParaRPr/>
          </a:p>
        </p:txBody>
      </p:sp>
      <p:sp>
        <p:nvSpPr>
          <p:cNvPr id="193" name="Google Shape;193;g60b67a24af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0b67a24af_1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Miguel</a:t>
            </a:r>
            <a:endParaRPr/>
          </a:p>
        </p:txBody>
      </p:sp>
      <p:sp>
        <p:nvSpPr>
          <p:cNvPr id="200" name="Google Shape;200;g60b67a24af_1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0b67a24af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Miguel</a:t>
            </a:r>
            <a:endParaRPr/>
          </a:p>
        </p:txBody>
      </p:sp>
      <p:sp>
        <p:nvSpPr>
          <p:cNvPr id="207" name="Google Shape;207;g60b67a24af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0b67a24af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Miguel</a:t>
            </a:r>
            <a:endParaRPr/>
          </a:p>
        </p:txBody>
      </p:sp>
      <p:sp>
        <p:nvSpPr>
          <p:cNvPr id="214" name="Google Shape;214;g60b67a24af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0b67a24af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60b67a24af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academica, administativa, logros y actividades a destacar.</a:t>
            </a:r>
            <a:endParaRPr/>
          </a:p>
        </p:txBody>
      </p:sp>
      <p:sp>
        <p:nvSpPr>
          <p:cNvPr id="229" name="Google Shape;22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0b67a24af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Daniel</a:t>
            </a:r>
            <a:endParaRPr/>
          </a:p>
        </p:txBody>
      </p:sp>
      <p:sp>
        <p:nvSpPr>
          <p:cNvPr id="94" name="Google Shape;94;g60b67a24af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0b67a24af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Daniel</a:t>
            </a:r>
            <a:endParaRPr/>
          </a:p>
        </p:txBody>
      </p:sp>
      <p:sp>
        <p:nvSpPr>
          <p:cNvPr id="102" name="Google Shape;102;g60b67a24af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0b67a24af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Daniel</a:t>
            </a:r>
            <a:endParaRPr/>
          </a:p>
        </p:txBody>
      </p:sp>
      <p:sp>
        <p:nvSpPr>
          <p:cNvPr id="110" name="Google Shape;110;g60b67a24af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0b67a24af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Daniel</a:t>
            </a:r>
            <a:endParaRPr/>
          </a:p>
        </p:txBody>
      </p:sp>
      <p:sp>
        <p:nvSpPr>
          <p:cNvPr id="137" name="Google Shape;137;g60b67a24af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0b67a24af_1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Marvin</a:t>
            </a:r>
            <a:endParaRPr/>
          </a:p>
        </p:txBody>
      </p:sp>
      <p:sp>
        <p:nvSpPr>
          <p:cNvPr id="144" name="Google Shape;144;g60b67a24af_1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0b67a24af_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Marvin</a:t>
            </a:r>
            <a:endParaRPr/>
          </a:p>
        </p:txBody>
      </p:sp>
      <p:sp>
        <p:nvSpPr>
          <p:cNvPr id="151" name="Google Shape;151;g60b67a24af_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0b67a24a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Andrea</a:t>
            </a:r>
            <a:endParaRPr/>
          </a:p>
        </p:txBody>
      </p:sp>
      <p:sp>
        <p:nvSpPr>
          <p:cNvPr id="158" name="Google Shape;158;g60b67a24a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0b67a24af_0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CO"/>
              <a:t>Andrea</a:t>
            </a:r>
            <a:endParaRPr/>
          </a:p>
        </p:txBody>
      </p:sp>
      <p:sp>
        <p:nvSpPr>
          <p:cNvPr id="165" name="Google Shape;165;g60b67a24af_0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20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gif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9.png"/><Relationship Id="rId13" Type="http://schemas.openxmlformats.org/officeDocument/2006/relationships/image" Target="../media/image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3193425" y="2801575"/>
            <a:ext cx="86205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b="1" lang="es-CO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Nature Engine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4200"/>
              <a:buNone/>
            </a:pPr>
            <a:r>
              <a:rPr b="1" lang="es-CO" sz="4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Análisis y Diseño AOPOA</a:t>
            </a:r>
            <a:endParaRPr b="1" sz="42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525300" y="5227475"/>
            <a:ext cx="11666700" cy="163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None/>
            </a:pPr>
            <a:r>
              <a:rPr b="1" lang="es-CO" sz="1800">
                <a:solidFill>
                  <a:srgbClr val="2F5496"/>
                </a:solidFill>
              </a:rPr>
              <a:t>Miguel </a:t>
            </a:r>
            <a:r>
              <a:rPr b="1" lang="es-CO" sz="1800">
                <a:solidFill>
                  <a:srgbClr val="2F5496"/>
                </a:solidFill>
              </a:rPr>
              <a:t>Angel</a:t>
            </a:r>
            <a:r>
              <a:rPr b="1" lang="es-CO" sz="1800">
                <a:solidFill>
                  <a:srgbClr val="2F5496"/>
                </a:solidFill>
              </a:rPr>
              <a:t> Beltrán Rodríguez</a:t>
            </a:r>
            <a:r>
              <a:rPr b="1" i="0" lang="es-CO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1" lang="es-CO" sz="1800">
                <a:solidFill>
                  <a:srgbClr val="2F5496"/>
                </a:solidFill>
              </a:rPr>
              <a:t>miguel_beltran@javeriana.edu.co</a:t>
            </a:r>
            <a:endParaRPr b="1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None/>
            </a:pPr>
            <a:r>
              <a:rPr b="1" lang="es-CO" sz="1800">
                <a:solidFill>
                  <a:srgbClr val="2F5496"/>
                </a:solidFill>
              </a:rPr>
              <a:t>Marvin Daniel Cely Báez - </a:t>
            </a:r>
            <a:r>
              <a:rPr b="1" lang="es-CO" sz="1800">
                <a:solidFill>
                  <a:srgbClr val="2F5496"/>
                </a:solidFill>
              </a:rPr>
              <a:t>marvin.cely@javeriana.edu.co</a:t>
            </a:r>
            <a:endParaRPr b="1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None/>
            </a:pPr>
            <a:r>
              <a:rPr b="1" lang="es-CO" sz="1800">
                <a:solidFill>
                  <a:srgbClr val="2F5496"/>
                </a:solidFill>
              </a:rPr>
              <a:t>Andrea Gutiérrez Ladino - gutierrezye</a:t>
            </a:r>
            <a:r>
              <a:rPr b="1" lang="es-CO" sz="1800">
                <a:solidFill>
                  <a:srgbClr val="2F5496"/>
                </a:solidFill>
              </a:rPr>
              <a:t>@javeriana.edu.co</a:t>
            </a:r>
            <a:endParaRPr b="1" sz="1800">
              <a:solidFill>
                <a:srgbClr val="2F5496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F5496"/>
              </a:buClr>
              <a:buSzPts val="2000"/>
              <a:buFont typeface="Arial"/>
              <a:buNone/>
            </a:pPr>
            <a:r>
              <a:rPr b="1" lang="es-CO" sz="1800">
                <a:solidFill>
                  <a:srgbClr val="2F5496"/>
                </a:solidFill>
              </a:rPr>
              <a:t>Daniel Mauricio Nieto González</a:t>
            </a:r>
            <a:r>
              <a:rPr b="1" lang="es-CO" sz="1800">
                <a:solidFill>
                  <a:srgbClr val="2F5496"/>
                </a:solidFill>
              </a:rPr>
              <a:t> - </a:t>
            </a:r>
            <a:r>
              <a:rPr b="1" lang="es-CO" sz="1800">
                <a:solidFill>
                  <a:srgbClr val="2F5496"/>
                </a:solidFill>
              </a:rPr>
              <a:t>d-nieto@javeriana.edu.co</a:t>
            </a:r>
            <a:endParaRPr b="1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6. Habilidades del agente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6" name="Google Shape;176;p22"/>
          <p:cNvGraphicFramePr/>
          <p:nvPr/>
        </p:nvGraphicFramePr>
        <p:xfrm>
          <a:off x="2630838" y="162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{D295E6D2-BF9B-4B77-BAFC-0A21E1F0295F}</a:tableStyleId>
              </a:tblPr>
              <a:tblGrid>
                <a:gridCol w="1557175"/>
                <a:gridCol w="5373150"/>
              </a:tblGrid>
              <a:tr h="25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Habilidad</a:t>
                      </a:r>
                      <a:endParaRPr sz="1600"/>
                    </a:p>
                  </a:txBody>
                  <a:tcPr marT="25400" marB="25400" marR="25400" marL="254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65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Descripción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6524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Comer alimento vegetal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Moverse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Comer a otro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Cortejar a otro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H5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Percibir agentes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H6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Percibir humedad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H7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Percibir alimento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H8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Seguir a otro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H9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Evitar a otro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H10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Atacar a un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Informar a un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Dar energía a otro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Identificar amenaza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Alertar a un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H15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Reproducirse con otro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7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H16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Tomar agua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6D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7. Tareas del agente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3" name="Google Shape;183;p23"/>
          <p:cNvGraphicFramePr/>
          <p:nvPr/>
        </p:nvGraphicFramePr>
        <p:xfrm>
          <a:off x="1607800" y="193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{25EF7187-CBF4-4935-BFBC-2BD5A9481050}</a:tableStyleId>
              </a:tblPr>
              <a:tblGrid>
                <a:gridCol w="1672925"/>
                <a:gridCol w="1371875"/>
                <a:gridCol w="1371875"/>
                <a:gridCol w="1701125"/>
                <a:gridCol w="1973950"/>
              </a:tblGrid>
              <a:tr h="564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Nombre de tarea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Id. Objetivo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Clase de objetivo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Recursos involucrados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Habilidades necesarias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CB4D"/>
                    </a:solidFill>
                  </a:tcPr>
                </a:tc>
              </a:tr>
              <a:tr h="56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T1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O1.1.1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OBJ-TIPO3, OBJ-TIPO1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Alimento,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H1, H2, H3, H7, H5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T2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O1.1.2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OBJ-TIPO3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Agua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H2, H6, H16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</a:tr>
              <a:tr h="56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T3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O1.1.1.1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OBJ-TIPO3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Alimento,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H1, H2, H3, H7, H5, H11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T4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O1.1.2.1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OBJ-TIPO3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Agua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H2, H5, H6, H11, H16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</a:tr>
              <a:tr h="56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T5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O1.1.3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OBJ-TIPO2, OBJ-TIPO4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Energía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H2, H5, H8, H9, H10, H13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T6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O1.1.2.2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OBJ-TIPO3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Agua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H2, H5, H6, H11, H16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E3"/>
                    </a:solidFill>
                  </a:tcPr>
                </a:tc>
              </a:tr>
              <a:tr h="56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T7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O1.2.1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OBJ-TIPO5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H2, H4, H5, H8, H11, H15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8. Recursos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0" name="Google Shape;190;p24"/>
          <p:cNvGraphicFramePr/>
          <p:nvPr/>
        </p:nvGraphicFramePr>
        <p:xfrm>
          <a:off x="2178663" y="162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{D295E6D2-BF9B-4B77-BAFC-0A21E1F0295F}</a:tableStyleId>
              </a:tblPr>
              <a:tblGrid>
                <a:gridCol w="1384775"/>
                <a:gridCol w="1249825"/>
                <a:gridCol w="1297625"/>
                <a:gridCol w="2297600"/>
                <a:gridCol w="2037575"/>
              </a:tblGrid>
              <a:tr h="26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Nombre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Descripción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Cardinalidad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Cantidad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D0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600">
                          <a:solidFill>
                            <a:srgbClr val="FFFFFF"/>
                          </a:solidFill>
                        </a:rPr>
                        <a:t>Origen</a:t>
                      </a:r>
                      <a:endParaRPr b="1" sz="1600">
                        <a:solidFill>
                          <a:srgbClr val="FFFFFF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D0E1"/>
                    </a:solidFill>
                  </a:tcPr>
                </a:tc>
              </a:tr>
              <a:tr h="89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Alimento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Alimento Vegetal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0…*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Dependiente de la humedad, cantidad máxima de energía global.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Mapa sintético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Energía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Fuente básica para la supervivencia de un agente.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0…*N variable global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Dependiente de la cantidad de el número de plantas durante un momento de la ejecución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Alimento, 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</a:tr>
              <a:tr h="89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Agua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Fuente básica para la supervivencia de un agente.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0…*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Dependiente de la humedad de cada casilla.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Mapa sintètico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94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Agente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Fuente adicional para adquirir energía.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0…*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Dependiendo de la simulación de la selección natural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>
                          <a:solidFill>
                            <a:schemeClr val="dk2"/>
                          </a:solidFill>
                        </a:rPr>
                        <a:t>Mundo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T="25400" marB="25400" marR="25400" marL="25400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F7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9. Roles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800" y="1564028"/>
            <a:ext cx="5649775" cy="50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10</a:t>
            </a:r>
            <a:r>
              <a:rPr b="1" lang="es-CO" sz="3000">
                <a:solidFill>
                  <a:schemeClr val="lt1"/>
                </a:solidFill>
              </a:rPr>
              <a:t>. Diagrama de Relaciones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9450" y="1243325"/>
            <a:ext cx="5541225" cy="55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11. Diagrama de Despliegue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2300" y="1396175"/>
            <a:ext cx="9467397" cy="531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12. Avance del mundo sintético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888" y="1396475"/>
            <a:ext cx="7992274" cy="53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Referencias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566550" y="1994700"/>
            <a:ext cx="11058900" cy="4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➔"/>
            </a:pP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[1] Richards RA (2015) The species problem. The Species Problem 1–16. Cambridge University. doi: 10.1017/cbo9780511762222.001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➔"/>
            </a:pP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[2] Gould SJ, Eldredge N (1977) Punctuated equilibria: the tempo and mode of evolution reconsidered. Paleobiology 3:115–151. doi: 10.1017/s0094837300005224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➔"/>
            </a:pP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[3] Aureli F, Cords M, Schaik CPV (2002) Conflict resolution following aggression in gregarious animals: a predictive framework. Animal Behaviour 64:325–343. doi: 10.1006/anbe.2002.3071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"/>
              <a:buChar char="➔"/>
            </a:pP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[4]Jacques Ferber, «Les Systèmes multi-agents vers une intelligence collective», InterEditions, Paris, France, 1997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>
            <p:ph idx="1" type="subTitle"/>
          </p:nvPr>
        </p:nvSpPr>
        <p:spPr>
          <a:xfrm>
            <a:off x="4904510" y="2798167"/>
            <a:ext cx="5495252" cy="1510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b="1" lang="es-CO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¡GRACIAS!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Pts val="3600"/>
              <a:buNone/>
            </a:pPr>
            <a:r>
              <a:rPr b="1" lang="es-CO" sz="36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¿Dudas? ¿Preguntas?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25" y="0"/>
            <a:ext cx="12201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6188475" y="1620875"/>
            <a:ext cx="5434200" cy="51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Contextualización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Mecanismo de reproducción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Casos de Uso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Objetivos del agente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Clases de objetivos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Habilidades del agente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Tareas del agente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Recursos externos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Roles del agente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Diagrama de Relaciones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Diagrama de Despliegue</a:t>
            </a:r>
            <a:endParaRPr b="1" sz="2600">
              <a:solidFill>
                <a:srgbClr val="F3F3F3"/>
              </a:solidFill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AutoNum type="arabicPeriod"/>
            </a:pPr>
            <a:r>
              <a:rPr b="1" lang="es-CO" sz="2600">
                <a:solidFill>
                  <a:srgbClr val="F3F3F3"/>
                </a:solidFill>
              </a:rPr>
              <a:t>Avance del mundo sintético</a:t>
            </a:r>
            <a:endParaRPr b="1" sz="26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1341900" y="289600"/>
            <a:ext cx="71607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b="1" lang="es-CO" sz="3000">
                <a:solidFill>
                  <a:schemeClr val="lt1"/>
                </a:solidFill>
              </a:rPr>
              <a:t>Contextualización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201500" y="2814875"/>
            <a:ext cx="9789000" cy="3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Simulador evolutivo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plasmado en un Sistema Multiagentes, enfocado 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en el comportamiento de los individuos, con base en 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 genética.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Cada ser vido tendrá un </a:t>
            </a:r>
            <a:r>
              <a:rPr b="1"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modelo BDI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donde según su estado, este 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influenciará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la cooperación y la competencia entre ellos.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(Modelo Agente - Grupo - Rol)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 usarán algoritmos que 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representan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de la manera más fidedigna los </a:t>
            </a:r>
            <a:r>
              <a:rPr b="1"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mecanismos de genética</a:t>
            </a:r>
            <a:r>
              <a:rPr lang="es-CO" sz="2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reproducción y mutaciones</a:t>
            </a:r>
            <a:endParaRPr sz="2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2796600" y="1750925"/>
            <a:ext cx="65988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NATURE ENGINE</a:t>
            </a:r>
            <a:endParaRPr b="1" sz="60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/>
          <p:nvPr/>
        </p:nvSpPr>
        <p:spPr>
          <a:xfrm>
            <a:off x="1341900" y="289600"/>
            <a:ext cx="71607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b="1" lang="es-CO" sz="3000">
                <a:solidFill>
                  <a:schemeClr val="lt1"/>
                </a:solidFill>
              </a:rPr>
              <a:t>Contextualización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b="31483" l="0" r="0" t="0"/>
          <a:stretch/>
        </p:blipFill>
        <p:spPr>
          <a:xfrm>
            <a:off x="983325" y="1392275"/>
            <a:ext cx="1528650" cy="98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2816775" y="3426150"/>
            <a:ext cx="65988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6000">
                <a:solidFill>
                  <a:srgbClr val="38761D"/>
                </a:solidFill>
                <a:latin typeface="Nunito"/>
                <a:ea typeface="Nunito"/>
                <a:cs typeface="Nunito"/>
                <a:sym typeface="Nunito"/>
              </a:rPr>
              <a:t>NATURE ENGINE</a:t>
            </a:r>
            <a:endParaRPr b="1" sz="600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-77950" y="2368750"/>
            <a:ext cx="35151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Evolución luego de generaciones. Variedad de atributos.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225" y="3052025"/>
            <a:ext cx="2027186" cy="11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6073" y="1471066"/>
            <a:ext cx="1861199" cy="105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37050" y="5264875"/>
            <a:ext cx="1704590" cy="11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8196300" y="6270125"/>
            <a:ext cx="33861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Mutaciones, sobre el genoma. Positivas, negativas o neutras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30500" y="3176585"/>
            <a:ext cx="2027175" cy="1282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9206400" y="4356875"/>
            <a:ext cx="29094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Características (Float) dadas por cadena genética (String) mediante un interpretador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8646075" y="2443625"/>
            <a:ext cx="32412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Principios, mecanismos reales de genética en el algoritmo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14125" y="4263325"/>
            <a:ext cx="29094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Selección natural. Presión del ambiente y de otros individuos.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17225" y="5162800"/>
            <a:ext cx="1861207" cy="12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643713" y="6354725"/>
            <a:ext cx="2909400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Algoritmos de necesidades biológicas y de decisión BDI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76925" y="5156822"/>
            <a:ext cx="1861201" cy="1267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3172125" y="6348025"/>
            <a:ext cx="24357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Cooperación entre agentes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 la misma especie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56775" y="5162800"/>
            <a:ext cx="2201866" cy="123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 txBox="1"/>
          <p:nvPr/>
        </p:nvSpPr>
        <p:spPr>
          <a:xfrm>
            <a:off x="5531625" y="6348025"/>
            <a:ext cx="27003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Agentes acuáticos, terrestres, </a:t>
            </a:r>
            <a:r>
              <a:rPr b="1" lang="es-CO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carnívoros</a:t>
            </a:r>
            <a:r>
              <a:rPr b="1" lang="es-CO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vegetarianos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90073" y="1318810"/>
            <a:ext cx="1528650" cy="113565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3249500" y="2422775"/>
            <a:ext cx="2809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Mapa 2D interactivo donde se visualizan los agentes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75725" y="1340775"/>
            <a:ext cx="1182518" cy="12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/>
        </p:nvSpPr>
        <p:spPr>
          <a:xfrm>
            <a:off x="5932975" y="2394800"/>
            <a:ext cx="28098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Resúmenes gráficos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 estadísticos de resultados</a:t>
            </a:r>
            <a:endParaRPr b="1"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2. Mecanismo de reproducción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230" y="1431679"/>
            <a:ext cx="9852301" cy="54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3</a:t>
            </a:r>
            <a:r>
              <a:rPr b="1" lang="es-CO" sz="3000">
                <a:solidFill>
                  <a:schemeClr val="lt1"/>
                </a:solidFill>
              </a:rPr>
              <a:t>. Casos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39" y="1620875"/>
            <a:ext cx="11437411" cy="52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3</a:t>
            </a:r>
            <a:r>
              <a:rPr b="1" lang="es-CO" sz="3000">
                <a:solidFill>
                  <a:schemeClr val="lt1"/>
                </a:solidFill>
              </a:rPr>
              <a:t>. Casos de Uso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750" y="1404426"/>
            <a:ext cx="9328509" cy="53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4. Objetivos del agente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2" name="Google Shape;162;p20"/>
          <p:cNvGraphicFramePr/>
          <p:nvPr/>
        </p:nvGraphicFramePr>
        <p:xfrm>
          <a:off x="2577675" y="182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{25EF7187-CBF4-4935-BFBC-2BD5A9481050}</a:tableStyleId>
              </a:tblPr>
              <a:tblGrid>
                <a:gridCol w="2185575"/>
                <a:gridCol w="4742750"/>
              </a:tblGrid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2400">
                          <a:solidFill>
                            <a:srgbClr val="FFFFFF"/>
                          </a:solidFill>
                        </a:rPr>
                        <a:t>Id. Objetivo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D2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2400">
                          <a:solidFill>
                            <a:srgbClr val="FFFFFF"/>
                          </a:solidFill>
                        </a:rPr>
                        <a:t>Objetivo</a:t>
                      </a:r>
                      <a:endParaRPr b="1" sz="24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D297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Preservar los genes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O1.1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Sobrevivir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O1.2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Reproducirse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O1.1.1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Alimentarse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O1.1.2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Hidratarse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O1.1.1.1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Encontrar comida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O1.1.2.1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Encontrar fuentes de agua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O1.1.3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Evitar o eliminar amenazas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O1.1.2.2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Encontrar humedad ideal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7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O1.2.1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Encontrar pareja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6306" l="0" r="0" t="0"/>
          <a:stretch/>
        </p:blipFill>
        <p:spPr>
          <a:xfrm>
            <a:off x="-9128" y="-5135"/>
            <a:ext cx="12201000" cy="16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1341912" y="583285"/>
            <a:ext cx="716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s-CO" sz="3000">
                <a:solidFill>
                  <a:schemeClr val="lt1"/>
                </a:solidFill>
              </a:rPr>
              <a:t>5. </a:t>
            </a:r>
            <a:r>
              <a:rPr b="1" lang="es-CO" sz="3000">
                <a:solidFill>
                  <a:schemeClr val="lt1"/>
                </a:solidFill>
              </a:rPr>
              <a:t>Clases de 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9" name="Google Shape;169;p21"/>
          <p:cNvGraphicFramePr/>
          <p:nvPr/>
        </p:nvGraphicFramePr>
        <p:xfrm>
          <a:off x="1019075" y="162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{25EF7187-CBF4-4935-BFBC-2BD5A9481050}</a:tableStyleId>
              </a:tblPr>
              <a:tblGrid>
                <a:gridCol w="2232600"/>
                <a:gridCol w="7992825"/>
              </a:tblGrid>
              <a:tr h="85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2400">
                          <a:solidFill>
                            <a:schemeClr val="lt1"/>
                          </a:solidFill>
                        </a:rPr>
                        <a:t>Clase de objetivo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D29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2400">
                          <a:solidFill>
                            <a:schemeClr val="lt1"/>
                          </a:solidFill>
                        </a:rPr>
                        <a:t>Descripción</a:t>
                      </a:r>
                      <a:endParaRPr b="1" sz="2400">
                        <a:solidFill>
                          <a:schemeClr val="lt1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D297"/>
                    </a:solidFill>
                  </a:tcPr>
                </a:tc>
              </a:tr>
              <a:tr h="468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OBJ-TIPO1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Cooperar con otros agentes para cazar a otro agente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5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OBJ-TIPO2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Defender a otros integrantes del grupo para aumentar su supervivencia.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</a:tr>
              <a:tr h="125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OBJ-TIPO3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Reconocimiento del entorno para aumentar la eficiencia de búsqueda de recursos y además para tener un mejor modelo del entorno.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59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OBJ-TIPO4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Detectar amenazas y avisar al grupo para tomar decisiones que aumenten la integridad del grupo.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9EF"/>
                    </a:solidFill>
                  </a:tcPr>
                </a:tc>
              </a:tr>
              <a:tr h="468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OBJ-TIPO5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CO" sz="1800">
                          <a:solidFill>
                            <a:schemeClr val="dk2"/>
                          </a:solidFill>
                        </a:rPr>
                        <a:t>Preservar el grupo durante generaciones.</a:t>
                      </a:r>
                      <a:endParaRPr b="1" sz="18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